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1"/>
  </p:notesMasterIdLst>
  <p:handoutMasterIdLst>
    <p:handoutMasterId r:id="rId12"/>
  </p:handoutMasterIdLst>
  <p:sldIdLst>
    <p:sldId id="256" r:id="rId3"/>
    <p:sldId id="307" r:id="rId4"/>
    <p:sldId id="309" r:id="rId5"/>
    <p:sldId id="316" r:id="rId6"/>
    <p:sldId id="310" r:id="rId7"/>
    <p:sldId id="311" r:id="rId8"/>
    <p:sldId id="312" r:id="rId9"/>
    <p:sldId id="313"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359" autoAdjust="0"/>
  </p:normalViewPr>
  <p:slideViewPr>
    <p:cSldViewPr>
      <p:cViewPr varScale="1">
        <p:scale>
          <a:sx n="53" d="100"/>
          <a:sy n="53" d="100"/>
        </p:scale>
        <p:origin x="-99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MOSQUITO\s63026\!Workgrp\Land%20Based%20Investments\FFT%20GAR%20Caribou\ML%20GAR%20Query%20for%20Matt%20Leroy%20with%20Planned%20Cost%20as%20of%20Sept%2011%202013%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Mountain Caribou Mitigation</a:t>
            </a:r>
            <a:r>
              <a:rPr lang="en-US" baseline="0"/>
              <a:t> Openings - Planned Silviculture Costs from RESULTS</a:t>
            </a:r>
            <a:r>
              <a:rPr lang="en-US"/>
              <a:t>   </a:t>
            </a:r>
          </a:p>
        </c:rich>
      </c:tx>
      <c:layout/>
    </c:title>
    <c:plotArea>
      <c:layout/>
      <c:barChart>
        <c:barDir val="col"/>
        <c:grouping val="stacked"/>
        <c:ser>
          <c:idx val="0"/>
          <c:order val="0"/>
          <c:tx>
            <c:strRef>
              <c:f>'GAR with Summary'!$X$37</c:f>
              <c:strCache>
                <c:ptCount val="1"/>
                <c:pt idx="0">
                  <c:v>Row Labels</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val>
        </c:ser>
        <c:ser>
          <c:idx val="1"/>
          <c:order val="1"/>
          <c:tx>
            <c:strRef>
              <c:f>'GAR with Summary'!$Y$37</c:f>
              <c:strCache>
                <c:ptCount val="1"/>
                <c:pt idx="0">
                  <c:v>1-SU RG/FG</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Summary'!$Y$38:$Y$57</c:f>
              <c:numCache>
                <c:formatCode>_("$"* #,##0_);_("$"* \(#,##0\);_("$"* "-"??_);_(@_)</c:formatCode>
                <c:ptCount val="20"/>
                <c:pt idx="0">
                  <c:v>932</c:v>
                </c:pt>
                <c:pt idx="1">
                  <c:v>172</c:v>
                </c:pt>
                <c:pt idx="2">
                  <c:v>315751</c:v>
                </c:pt>
                <c:pt idx="3">
                  <c:v>210551</c:v>
                </c:pt>
                <c:pt idx="4">
                  <c:v>152389</c:v>
                </c:pt>
                <c:pt idx="5">
                  <c:v>162465</c:v>
                </c:pt>
                <c:pt idx="6">
                  <c:v>145179</c:v>
                </c:pt>
                <c:pt idx="7">
                  <c:v>43625</c:v>
                </c:pt>
                <c:pt idx="8">
                  <c:v>47721</c:v>
                </c:pt>
                <c:pt idx="9">
                  <c:v>49935</c:v>
                </c:pt>
                <c:pt idx="10">
                  <c:v>33718</c:v>
                </c:pt>
                <c:pt idx="11">
                  <c:v>9121</c:v>
                </c:pt>
                <c:pt idx="12">
                  <c:v>14706</c:v>
                </c:pt>
                <c:pt idx="13">
                  <c:v>4365</c:v>
                </c:pt>
                <c:pt idx="14">
                  <c:v>39790</c:v>
                </c:pt>
                <c:pt idx="15">
                  <c:v>12040</c:v>
                </c:pt>
                <c:pt idx="16">
                  <c:v>45551</c:v>
                </c:pt>
                <c:pt idx="17">
                  <c:v>44002</c:v>
                </c:pt>
                <c:pt idx="18">
                  <c:v>155694</c:v>
                </c:pt>
              </c:numCache>
            </c:numRef>
          </c:val>
        </c:ser>
        <c:ser>
          <c:idx val="2"/>
          <c:order val="2"/>
          <c:tx>
            <c:strRef>
              <c:f>'GAR with Summary'!$Z$37</c:f>
              <c:strCache>
                <c:ptCount val="1"/>
                <c:pt idx="0">
                  <c:v>2-SU Other</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Summary'!$Z$38:$Z$57</c:f>
              <c:numCache>
                <c:formatCode>_("$"* #,##0_);_("$"* \(#,##0\);_("$"* "-"??_);_(@_)</c:formatCode>
                <c:ptCount val="20"/>
                <c:pt idx="0">
                  <c:v>932</c:v>
                </c:pt>
                <c:pt idx="1">
                  <c:v>2013</c:v>
                </c:pt>
                <c:pt idx="2">
                  <c:v>61895</c:v>
                </c:pt>
                <c:pt idx="3">
                  <c:v>41160</c:v>
                </c:pt>
                <c:pt idx="4">
                  <c:v>21919</c:v>
                </c:pt>
                <c:pt idx="5">
                  <c:v>18073</c:v>
                </c:pt>
                <c:pt idx="6">
                  <c:v>12256</c:v>
                </c:pt>
                <c:pt idx="7">
                  <c:v>3251</c:v>
                </c:pt>
                <c:pt idx="8">
                  <c:v>7164</c:v>
                </c:pt>
                <c:pt idx="9">
                  <c:v>1525</c:v>
                </c:pt>
                <c:pt idx="10">
                  <c:v>12543</c:v>
                </c:pt>
                <c:pt idx="11">
                  <c:v>12372</c:v>
                </c:pt>
                <c:pt idx="12">
                  <c:v>9144</c:v>
                </c:pt>
                <c:pt idx="13">
                  <c:v>49906</c:v>
                </c:pt>
                <c:pt idx="14">
                  <c:v>2011</c:v>
                </c:pt>
                <c:pt idx="15">
                  <c:v>0</c:v>
                </c:pt>
                <c:pt idx="16">
                  <c:v>0</c:v>
                </c:pt>
                <c:pt idx="19">
                  <c:v>228</c:v>
                </c:pt>
              </c:numCache>
            </c:numRef>
          </c:val>
        </c:ser>
        <c:ser>
          <c:idx val="3"/>
          <c:order val="3"/>
          <c:tx>
            <c:strRef>
              <c:f>'GAR with Summary'!$AA$37</c:f>
              <c:strCache>
                <c:ptCount val="1"/>
                <c:pt idx="0">
                  <c:v>3-Site Prep</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Summary'!$AA$38:$AA$57</c:f>
              <c:numCache>
                <c:formatCode>General</c:formatCode>
                <c:ptCount val="20"/>
                <c:pt idx="2" formatCode="_(&quot;$&quot;* #,##0_);_(&quot;$&quot;* \(#,##0\);_(&quot;$&quot;* &quot;-&quot;??_);_(@_)">
                  <c:v>87858</c:v>
                </c:pt>
              </c:numCache>
            </c:numRef>
          </c:val>
        </c:ser>
        <c:ser>
          <c:idx val="4"/>
          <c:order val="4"/>
          <c:tx>
            <c:strRef>
              <c:f>'GAR with Summary'!$AB$37</c:f>
              <c:strCache>
                <c:ptCount val="1"/>
                <c:pt idx="0">
                  <c:v>4-Planting</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Summary'!$AB$38:$AB$57</c:f>
              <c:numCache>
                <c:formatCode>General</c:formatCode>
                <c:ptCount val="20"/>
                <c:pt idx="2" formatCode="_(&quot;$&quot;* #,##0_);_(&quot;$&quot;* \(#,##0\);_(&quot;$&quot;* &quot;-&quot;??_);_(@_)">
                  <c:v>518514</c:v>
                </c:pt>
                <c:pt idx="3" formatCode="_(&quot;$&quot;* #,##0_);_(&quot;$&quot;* \(#,##0\);_(&quot;$&quot;* &quot;-&quot;??_);_(@_)">
                  <c:v>123846</c:v>
                </c:pt>
                <c:pt idx="4" formatCode="_(&quot;$&quot;* #,##0_);_(&quot;$&quot;* \(#,##0\);_(&quot;$&quot;* &quot;-&quot;??_);_(@_)">
                  <c:v>137505</c:v>
                </c:pt>
                <c:pt idx="5" formatCode="_(&quot;$&quot;* #,##0_);_(&quot;$&quot;* \(#,##0\);_(&quot;$&quot;* &quot;-&quot;??_);_(@_)">
                  <c:v>53838</c:v>
                </c:pt>
                <c:pt idx="6" formatCode="_(&quot;$&quot;* #,##0_);_(&quot;$&quot;* \(#,##0\);_(&quot;$&quot;* &quot;-&quot;??_);_(@_)">
                  <c:v>239390</c:v>
                </c:pt>
                <c:pt idx="7" formatCode="_(&quot;$&quot;* #,##0_);_(&quot;$&quot;* \(#,##0\);_(&quot;$&quot;* &quot;-&quot;??_);_(@_)">
                  <c:v>91337</c:v>
                </c:pt>
                <c:pt idx="8" formatCode="_(&quot;$&quot;* #,##0_);_(&quot;$&quot;* \(#,##0\);_(&quot;$&quot;* &quot;-&quot;??_);_(@_)">
                  <c:v>778005</c:v>
                </c:pt>
              </c:numCache>
            </c:numRef>
          </c:val>
        </c:ser>
        <c:ser>
          <c:idx val="5"/>
          <c:order val="5"/>
          <c:tx>
            <c:strRef>
              <c:f>'GAR with Summary'!$AC$37</c:f>
              <c:strCache>
                <c:ptCount val="1"/>
                <c:pt idx="0">
                  <c:v>5-Brushing</c:v>
                </c:pt>
              </c:strCache>
            </c:strRef>
          </c:tx>
          <c:cat>
            <c:numRef>
              <c:f>'GAR with Summary'!$X$38:$X$57</c:f>
              <c:numCache>
                <c:formatCode>General</c:formatCode>
                <c:ptCount val="20"/>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pt idx="14">
                  <c:v>2027</c:v>
                </c:pt>
                <c:pt idx="15">
                  <c:v>2028</c:v>
                </c:pt>
                <c:pt idx="16">
                  <c:v>2029</c:v>
                </c:pt>
                <c:pt idx="17">
                  <c:v>2030</c:v>
                </c:pt>
                <c:pt idx="18">
                  <c:v>2031</c:v>
                </c:pt>
                <c:pt idx="19">
                  <c:v>2032</c:v>
                </c:pt>
              </c:numCache>
            </c:numRef>
          </c:cat>
          <c:val>
            <c:numRef>
              <c:f>'GAR with Summary'!$AC$38:$AC$57</c:f>
              <c:numCache>
                <c:formatCode>_("$"* #,##0_);_("$"* \(#,##0\);_("$"* "-"??_);_(@_)</c:formatCode>
                <c:ptCount val="20"/>
                <c:pt idx="1">
                  <c:v>35910</c:v>
                </c:pt>
                <c:pt idx="2">
                  <c:v>56679</c:v>
                </c:pt>
                <c:pt idx="3">
                  <c:v>143058</c:v>
                </c:pt>
                <c:pt idx="4">
                  <c:v>34678</c:v>
                </c:pt>
                <c:pt idx="5">
                  <c:v>42098</c:v>
                </c:pt>
                <c:pt idx="6">
                  <c:v>4560</c:v>
                </c:pt>
                <c:pt idx="7">
                  <c:v>13396</c:v>
                </c:pt>
                <c:pt idx="8">
                  <c:v>31535</c:v>
                </c:pt>
                <c:pt idx="9">
                  <c:v>22000</c:v>
                </c:pt>
                <c:pt idx="10">
                  <c:v>49140</c:v>
                </c:pt>
              </c:numCache>
            </c:numRef>
          </c:val>
        </c:ser>
        <c:overlap val="100"/>
        <c:axId val="79473664"/>
        <c:axId val="79492224"/>
      </c:barChart>
      <c:catAx>
        <c:axId val="79473664"/>
        <c:scaling>
          <c:orientation val="minMax"/>
        </c:scaling>
        <c:axPos val="b"/>
        <c:title>
          <c:tx>
            <c:rich>
              <a:bodyPr/>
              <a:lstStyle/>
              <a:p>
                <a:pPr>
                  <a:defRPr/>
                </a:pPr>
                <a:r>
                  <a:rPr lang="en-CA"/>
                  <a:t>Fiscal Year (e.g.</a:t>
                </a:r>
                <a:r>
                  <a:rPr lang="en-CA" baseline="0"/>
                  <a:t> 2014 = April 1 2013 to Mar.31 2014)</a:t>
                </a:r>
                <a:endParaRPr lang="en-CA"/>
              </a:p>
            </c:rich>
          </c:tx>
          <c:layout/>
        </c:title>
        <c:numFmt formatCode="General" sourceLinked="1"/>
        <c:tickLblPos val="nextTo"/>
        <c:txPr>
          <a:bodyPr rot="-5400000" vert="horz"/>
          <a:lstStyle/>
          <a:p>
            <a:pPr>
              <a:defRPr/>
            </a:pPr>
            <a:endParaRPr lang="en-US"/>
          </a:p>
        </c:txPr>
        <c:crossAx val="79492224"/>
        <c:crosses val="autoZero"/>
        <c:auto val="1"/>
        <c:lblAlgn val="ctr"/>
        <c:lblOffset val="100"/>
      </c:catAx>
      <c:valAx>
        <c:axId val="79492224"/>
        <c:scaling>
          <c:orientation val="minMax"/>
        </c:scaling>
        <c:axPos val="l"/>
        <c:majorGridlines/>
        <c:title>
          <c:tx>
            <c:rich>
              <a:bodyPr rot="-5400000" vert="horz"/>
              <a:lstStyle/>
              <a:p>
                <a:pPr>
                  <a:defRPr/>
                </a:pPr>
                <a:r>
                  <a:rPr lang="en-CA"/>
                  <a:t>Planned Silv. Costs ($)</a:t>
                </a:r>
              </a:p>
            </c:rich>
          </c:tx>
          <c:layout/>
        </c:title>
        <c:numFmt formatCode="&quot;$&quot;#,##0" sourceLinked="0"/>
        <c:tickLblPos val="nextTo"/>
        <c:txPr>
          <a:bodyPr/>
          <a:lstStyle/>
          <a:p>
            <a:pPr>
              <a:defRPr baseline="0"/>
            </a:pPr>
            <a:endParaRPr lang="en-US"/>
          </a:p>
        </c:txPr>
        <c:crossAx val="79473664"/>
        <c:crosses val="autoZero"/>
        <c:crossBetween val="between"/>
      </c:valAx>
    </c:plotArea>
    <c:legend>
      <c:legendPos val="r"/>
      <c:legendEntry>
        <c:idx val="5"/>
        <c:delete val="1"/>
      </c:legendEntry>
      <c:layout/>
    </c:legend>
    <c:plotVisOnly val="1"/>
    <c:dispBlanksAs val="gap"/>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682707A-19EF-42EC-89C1-A69F701E6C7C}" type="datetimeFigureOut">
              <a:rPr lang="en-CA" smtClean="0"/>
              <a:pPr/>
              <a:t>2013-09-17</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EAFFF25-84C0-4AD0-8D5B-E3D8C85B9680}"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D9E904-99F7-4070-94C6-D07BB878528E}" type="datetimeFigureOut">
              <a:rPr lang="en-CA" smtClean="0"/>
              <a:pPr/>
              <a:t>2013-09-17</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1FF24B1-972A-4836-A181-65B37F02CF1C}"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CA" dirty="0" smtClean="0"/>
              <a:t>At a provincial level using RESULTS to track</a:t>
            </a:r>
            <a:r>
              <a:rPr lang="en-CA" baseline="0" dirty="0" smtClean="0"/>
              <a:t> the planned, and accomplished work on opening with </a:t>
            </a:r>
            <a:r>
              <a:rPr lang="en-CA" baseline="0" smtClean="0"/>
              <a:t>descritor</a:t>
            </a:r>
            <a:r>
              <a:rPr lang="en-CA" baseline="0" dirty="0" smtClean="0"/>
              <a:t> in them which relates to the Deputy’s letters</a:t>
            </a:r>
          </a:p>
          <a:p>
            <a:pPr>
              <a:buFontTx/>
              <a:buChar char="-"/>
            </a:pPr>
            <a:r>
              <a:rPr lang="en-CA" baseline="0" dirty="0" smtClean="0"/>
              <a:t>Important to use the expected costs as this will be used to plan budgets</a:t>
            </a:r>
          </a:p>
          <a:p>
            <a:pPr>
              <a:buFontTx/>
              <a:buChar char="-"/>
            </a:pP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CA" dirty="0" smtClean="0"/>
              <a:t> There were some activities which needed to occur </a:t>
            </a:r>
            <a:r>
              <a:rPr lang="en-CA" baseline="0" dirty="0" smtClean="0"/>
              <a:t>in high risk brushy areas in order to minimize future costs. Spending approximately $30,000 on brushing and $90,000 on sowing in Selkirk District in 2013/14</a:t>
            </a:r>
            <a:endParaRPr lang="en-CA" dirty="0" smtClean="0"/>
          </a:p>
          <a:p>
            <a:pPr>
              <a:buFontTx/>
              <a:buChar char="-"/>
            </a:pPr>
            <a:r>
              <a:rPr lang="en-CA" dirty="0" smtClean="0"/>
              <a:t> For the 2014/15 The AOP and 5 year plan template the Mitigation</a:t>
            </a:r>
            <a:r>
              <a:rPr lang="en-CA" baseline="0" dirty="0" smtClean="0"/>
              <a:t> survey work is included under the defaulted obligation column, and other activities combined with the standard MPB/WF activities.  We are relying on RESULTS to provide us with the work being planned and accomplished.  </a:t>
            </a:r>
          </a:p>
          <a:p>
            <a:pPr>
              <a:buFontTx/>
              <a:buChar char="-"/>
            </a:pPr>
            <a:r>
              <a:rPr lang="en-CA" baseline="0" dirty="0" smtClean="0"/>
              <a:t>Deputies letters have relieved obligation on the mitigation openings ; want to get these areas back into production but no legal obligation on Crown; continuation of activities to achieve a free growing condition are now discretionary for the government to decide to pursue or not.</a:t>
            </a:r>
          </a:p>
          <a:p>
            <a:pPr>
              <a:buFontTx/>
              <a:buChar char="-"/>
            </a:pPr>
            <a:r>
              <a:rPr lang="en-CA" baseline="0" dirty="0" smtClean="0"/>
              <a:t> If an opening has a small portion in the no harvest zone, opening can still be considered for FFT funding as MOE is keen to maintain habitat in these areas. Similarly areas within corridors and modified harvest zones are also being considered for FFT funding.  The key is the opening must be on the letters from the Deputy as part of the Mountain Caribou Mitigation.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 Information in Results as of Sept. </a:t>
            </a:r>
          </a:p>
          <a:p>
            <a:pPr>
              <a:buFont typeface="Arial" pitchFamily="34" charset="0"/>
              <a:buChar char="•"/>
            </a:pPr>
            <a:r>
              <a:rPr lang="en-CA" dirty="0" smtClean="0"/>
              <a:t> Although the</a:t>
            </a:r>
            <a:r>
              <a:rPr lang="en-CA" baseline="0" dirty="0" smtClean="0"/>
              <a:t> activities are incorporated into the AOP planning  process w</a:t>
            </a:r>
            <a:r>
              <a:rPr lang="en-CA" dirty="0" smtClean="0"/>
              <a:t>e will be relying on RESULTS, as the corporate data base, to track the</a:t>
            </a:r>
            <a:r>
              <a:rPr lang="en-CA" baseline="0" dirty="0" smtClean="0"/>
              <a:t> planned costs and expenditures related to the opening</a:t>
            </a:r>
          </a:p>
          <a:p>
            <a:pPr>
              <a:buFont typeface="Arial" pitchFamily="34" charset="0"/>
              <a:buChar char="•"/>
            </a:pPr>
            <a:r>
              <a:rPr lang="en-CA" baseline="0" dirty="0" smtClean="0"/>
              <a:t> There is currently $4.2 million of planned costs in RESULTS.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E1FF24B1-972A-4836-A181-65B37F02CF1C}" type="slidenum">
              <a:rPr lang="en-CA" smtClean="0"/>
              <a:pPr/>
              <a:t>8</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0050" name="Picture 2" descr="SharedServices_PowerPoint_LtBkgd"/>
          <p:cNvPicPr>
            <a:picLocks noChangeAspect="1" noChangeArrowheads="1"/>
          </p:cNvPicPr>
          <p:nvPr/>
        </p:nvPicPr>
        <p:blipFill>
          <a:blip r:embed="rId2" cstate="print"/>
          <a:stretch>
            <a:fillRect/>
          </a:stretch>
        </p:blipFill>
        <p:spPr bwMode="auto">
          <a:xfrm>
            <a:off x="0" y="0"/>
            <a:ext cx="9144000" cy="1587367"/>
          </a:xfrm>
          <a:prstGeom prst="rect">
            <a:avLst/>
          </a:prstGeom>
          <a:noFill/>
        </p:spPr>
      </p:pic>
      <p:sp>
        <p:nvSpPr>
          <p:cNvPr id="130051" name="Rectangle 3"/>
          <p:cNvSpPr>
            <a:spLocks noGrp="1" noChangeArrowheads="1"/>
          </p:cNvSpPr>
          <p:nvPr>
            <p:ph type="dt" sz="half" idx="2"/>
          </p:nvPr>
        </p:nvSpPr>
        <p:spPr/>
        <p:txBody>
          <a:bodyPr/>
          <a:lstStyle>
            <a:lvl1pPr>
              <a:defRPr/>
            </a:lvl1pPr>
          </a:lstStyle>
          <a:p>
            <a:endParaRPr lang="en-CA" dirty="0"/>
          </a:p>
        </p:txBody>
      </p:sp>
      <p:sp>
        <p:nvSpPr>
          <p:cNvPr id="130052" name="Rectangle 4"/>
          <p:cNvSpPr>
            <a:spLocks noGrp="1" noChangeArrowheads="1"/>
          </p:cNvSpPr>
          <p:nvPr>
            <p:ph type="ftr" sz="quarter" idx="3"/>
          </p:nvPr>
        </p:nvSpPr>
        <p:spPr/>
        <p:txBody>
          <a:bodyPr/>
          <a:lstStyle>
            <a:lvl1pPr>
              <a:defRPr/>
            </a:lvl1pPr>
          </a:lstStyle>
          <a:p>
            <a:endParaRPr lang="en-CA" dirty="0"/>
          </a:p>
        </p:txBody>
      </p:sp>
      <p:sp>
        <p:nvSpPr>
          <p:cNvPr id="130053" name="Rectangle 5"/>
          <p:cNvSpPr>
            <a:spLocks noGrp="1" noChangeArrowheads="1"/>
          </p:cNvSpPr>
          <p:nvPr>
            <p:ph type="sldNum" sz="quarter" idx="4"/>
          </p:nvPr>
        </p:nvSpPr>
        <p:spPr/>
        <p:txBody>
          <a:bodyPr/>
          <a:lstStyle>
            <a:lvl1pPr>
              <a:defRPr/>
            </a:lvl1pPr>
          </a:lstStyle>
          <a:p>
            <a:fld id="{E5D2D6EC-F241-415C-A3E7-4F47908D36FC}" type="slidenum">
              <a:rPr lang="en-CA"/>
              <a:pPr/>
              <a:t>‹#›</a:t>
            </a:fld>
            <a:endParaRPr lang="en-CA" dirty="0"/>
          </a:p>
        </p:txBody>
      </p:sp>
      <p:sp>
        <p:nvSpPr>
          <p:cNvPr id="130054" name="Rectangle 6"/>
          <p:cNvSpPr>
            <a:spLocks noGrp="1" noChangeArrowheads="1"/>
          </p:cNvSpPr>
          <p:nvPr>
            <p:ph type="subTitle" idx="1"/>
          </p:nvPr>
        </p:nvSpPr>
        <p:spPr>
          <a:xfrm>
            <a:off x="1371600" y="4038600"/>
            <a:ext cx="6400800" cy="1752600"/>
          </a:xfrm>
        </p:spPr>
        <p:txBody>
          <a:bodyPr/>
          <a:lstStyle>
            <a:lvl1pPr marL="0" indent="0" algn="ctr">
              <a:buFontTx/>
              <a:buNone/>
              <a:defRPr/>
            </a:lvl1pPr>
          </a:lstStyle>
          <a:p>
            <a:r>
              <a:rPr lang="en-US" smtClean="0"/>
              <a:t>Click to edit Master subtitle style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B8306A44-7C73-4AA1-9714-8D5564208567}" type="slidenum">
              <a:rPr lang="en-CA"/>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4B590E44-AD6B-4ABB-86F6-7256C4147640}" type="slidenum">
              <a:rPr lang="en-CA"/>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25908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5E693C0A-FE4A-4495-A920-AB5C92A874F2}" type="slidenum">
              <a:rPr lang="en-CA"/>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CA" dirty="0"/>
          </a:p>
        </p:txBody>
      </p:sp>
      <p:sp>
        <p:nvSpPr>
          <p:cNvPr id="8" name="Footer Placeholder 7"/>
          <p:cNvSpPr>
            <a:spLocks noGrp="1"/>
          </p:cNvSpPr>
          <p:nvPr>
            <p:ph type="ftr" sz="quarter" idx="11"/>
          </p:nvPr>
        </p:nvSpPr>
        <p:spPr/>
        <p:txBody>
          <a:bodyPr/>
          <a:lstStyle>
            <a:lvl1pPr>
              <a:defRPr/>
            </a:lvl1pPr>
          </a:lstStyle>
          <a:p>
            <a:endParaRPr lang="en-CA" dirty="0"/>
          </a:p>
        </p:txBody>
      </p:sp>
      <p:sp>
        <p:nvSpPr>
          <p:cNvPr id="9" name="Slide Number Placeholder 8"/>
          <p:cNvSpPr>
            <a:spLocks noGrp="1"/>
          </p:cNvSpPr>
          <p:nvPr>
            <p:ph type="sldNum" sz="quarter" idx="12"/>
          </p:nvPr>
        </p:nvSpPr>
        <p:spPr/>
        <p:txBody>
          <a:bodyPr/>
          <a:lstStyle>
            <a:lvl1pPr>
              <a:defRPr/>
            </a:lvl1pPr>
          </a:lstStyle>
          <a:p>
            <a:fld id="{B10A5548-DC89-4988-8787-E2A72C1F8608}" type="slidenum">
              <a:rPr lang="en-CA"/>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endParaRPr lang="en-CA" dirty="0"/>
          </a:p>
        </p:txBody>
      </p:sp>
      <p:sp>
        <p:nvSpPr>
          <p:cNvPr id="4" name="Footer Placeholder 3"/>
          <p:cNvSpPr>
            <a:spLocks noGrp="1"/>
          </p:cNvSpPr>
          <p:nvPr>
            <p:ph type="ftr" sz="quarter" idx="11"/>
          </p:nvPr>
        </p:nvSpPr>
        <p:spPr/>
        <p:txBody>
          <a:bodyPr/>
          <a:lstStyle>
            <a:lvl1pPr>
              <a:defRPr/>
            </a:lvl1pPr>
          </a:lstStyle>
          <a:p>
            <a:endParaRPr lang="en-CA" dirty="0"/>
          </a:p>
        </p:txBody>
      </p:sp>
      <p:sp>
        <p:nvSpPr>
          <p:cNvPr id="5" name="Slide Number Placeholder 4"/>
          <p:cNvSpPr>
            <a:spLocks noGrp="1"/>
          </p:cNvSpPr>
          <p:nvPr>
            <p:ph type="sldNum" sz="quarter" idx="12"/>
          </p:nvPr>
        </p:nvSpPr>
        <p:spPr/>
        <p:txBody>
          <a:bodyPr/>
          <a:lstStyle>
            <a:lvl1pPr>
              <a:defRPr/>
            </a:lvl1pPr>
          </a:lstStyle>
          <a:p>
            <a:fld id="{AFCA13CE-83B0-45AF-8E77-D244E340DCC4}" type="slidenum">
              <a:rPr lang="en-CA"/>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dirty="0"/>
          </a:p>
        </p:txBody>
      </p:sp>
      <p:sp>
        <p:nvSpPr>
          <p:cNvPr id="3" name="Footer Placeholder 2"/>
          <p:cNvSpPr>
            <a:spLocks noGrp="1"/>
          </p:cNvSpPr>
          <p:nvPr>
            <p:ph type="ftr" sz="quarter" idx="11"/>
          </p:nvPr>
        </p:nvSpPr>
        <p:spPr/>
        <p:txBody>
          <a:bodyPr/>
          <a:lstStyle>
            <a:lvl1pPr>
              <a:defRPr/>
            </a:lvl1pPr>
          </a:lstStyle>
          <a:p>
            <a:endParaRPr lang="en-CA" dirty="0"/>
          </a:p>
        </p:txBody>
      </p:sp>
      <p:sp>
        <p:nvSpPr>
          <p:cNvPr id="4" name="Slide Number Placeholder 3"/>
          <p:cNvSpPr>
            <a:spLocks noGrp="1"/>
          </p:cNvSpPr>
          <p:nvPr>
            <p:ph type="sldNum" sz="quarter" idx="12"/>
          </p:nvPr>
        </p:nvSpPr>
        <p:spPr/>
        <p:txBody>
          <a:bodyPr/>
          <a:lstStyle>
            <a:lvl1pPr>
              <a:defRPr/>
            </a:lvl1pPr>
          </a:lstStyle>
          <a:p>
            <a:fld id="{16BCA2F2-D0E2-41D3-86FB-216D8F2C80C4}" type="slidenum">
              <a:rPr lang="en-CA"/>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FE890AA0-1223-4665-AFFC-0139DCAAF47B}" type="slidenum">
              <a:rPr lang="en-CA"/>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1676399"/>
            <a:ext cx="5486400" cy="3051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49CA6C93-6223-41E9-801F-71823497A68A}" type="slidenum">
              <a:rPr lang="en-CA"/>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752600"/>
            <a:ext cx="8229600" cy="4297363"/>
          </a:xfr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8DFAFB70-B557-4D7B-9885-F913BD664137}" type="slidenum">
              <a:rPr lang="en-CA"/>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870FC052-E7D6-4347-9311-85B49B930694}" type="datetimeFigureOut">
              <a:rPr lang="en-CA" smtClean="0"/>
              <a:pPr/>
              <a:t>2013-09-17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73202CA-244F-4D67-8E9C-508FDE9A3D38}"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9/17/2013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955BB49-15D0-4E87-A83B-F5117B35CF11}" type="slidenum">
              <a:rPr lang="en-CA" smtClean="0"/>
              <a:pPr/>
              <a:t>‹#›</a:t>
            </a:fld>
            <a:endParaRPr lang="en-CA" dirty="0"/>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955BB49-15D0-4E87-A83B-F5117B35CF11}" type="slidenum">
              <a:rPr lang="en-CA" smtClean="0"/>
              <a:pPr/>
              <a:t>‹#›</a:t>
            </a:fld>
            <a:endParaRPr lang="en-CA" dirty="0"/>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4B590E44-AD6B-4ABB-86F6-7256C4147640}" type="slidenum">
              <a:rPr lang="en-CA" smtClean="0"/>
              <a:pPr/>
              <a:t>‹#›</a:t>
            </a:fld>
            <a:endParaRPr lang="en-CA"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5E693C0A-FE4A-4495-A920-AB5C92A874F2}" type="slidenum">
              <a:rPr lang="en-CA" smtClean="0"/>
              <a:pPr/>
              <a:t>‹#›</a:t>
            </a:fld>
            <a:endParaRPr lang="en-CA"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10A5548-DC89-4988-8787-E2A72C1F8608}" type="slidenum">
              <a:rPr lang="en-CA" smtClean="0"/>
              <a:pPr/>
              <a:t>‹#›</a:t>
            </a:fld>
            <a:endParaRPr lang="en-CA"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0955BB49-15D0-4E87-A83B-F5117B35CF11}" type="slidenum">
              <a:rPr lang="en-CA" smtClean="0"/>
              <a:pPr/>
              <a:t>‹#›</a:t>
            </a:fld>
            <a:endParaRPr lang="en-CA" dirty="0"/>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16BCA2F2-D0E2-41D3-86FB-216D8F2C80C4}" type="slidenum">
              <a:rPr lang="en-CA" smtClean="0"/>
              <a:pPr/>
              <a:t>‹#›</a:t>
            </a:fld>
            <a:endParaRPr lang="en-CA"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FE890AA0-1223-4665-AFFC-0139DCAAF47B}" type="slidenum">
              <a:rPr lang="en-CA" smtClean="0"/>
              <a:pPr/>
              <a:t>‹#›</a:t>
            </a:fld>
            <a:endParaRPr lang="en-C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49CA6C93-6223-41E9-801F-71823497A68A}" type="slidenum">
              <a:rPr lang="en-CA" smtClean="0"/>
              <a:pPr/>
              <a:t>‹#›</a:t>
            </a:fld>
            <a:endParaRPr lang="en-CA"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955BB49-15D0-4E87-A83B-F5117B35CF11}" type="slidenum">
              <a:rPr lang="en-CA" smtClean="0"/>
              <a:pPr/>
              <a:t>‹#›</a:t>
            </a:fld>
            <a:endParaRPr lang="en-CA" dirty="0"/>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0955BB49-15D0-4E87-A83B-F5117B35CF11}" type="slidenum">
              <a:rPr lang="en-CA" smtClean="0"/>
              <a:pPr/>
              <a:t>‹#›</a:t>
            </a:fld>
            <a:endParaRPr lang="en-CA"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descr="SharedServices_PowerPoint_LtBkgd"/>
          <p:cNvPicPr>
            <a:picLocks noChangeAspect="1" noChangeArrowheads="1"/>
          </p:cNvPicPr>
          <p:nvPr/>
        </p:nvPicPr>
        <p:blipFill>
          <a:blip r:embed="rId14" cstate="print"/>
          <a:srcRect/>
          <a:stretch>
            <a:fillRect/>
          </a:stretch>
        </p:blipFill>
        <p:spPr bwMode="auto">
          <a:xfrm>
            <a:off x="0" y="0"/>
            <a:ext cx="9144000" cy="6858000"/>
          </a:xfrm>
          <a:prstGeom prst="rect">
            <a:avLst/>
          </a:prstGeom>
          <a:noFill/>
        </p:spPr>
      </p:pic>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400" b="0"/>
            </a:lvl1pPr>
          </a:lstStyle>
          <a:p>
            <a:endParaRPr lang="en-CA"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b="0"/>
            </a:lvl1pPr>
          </a:lstStyle>
          <a:p>
            <a:endParaRPr lang="en-CA"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b="0"/>
            </a:lvl1pPr>
          </a:lstStyle>
          <a:p>
            <a:fld id="{0955BB49-15D0-4E87-A83B-F5117B35CF11}" type="slidenum">
              <a:rPr lang="en-CA"/>
              <a:pPr/>
              <a:t>‹#›</a:t>
            </a:fld>
            <a:endParaRPr lang="en-CA" dirty="0"/>
          </a:p>
        </p:txBody>
      </p:sp>
      <p:sp>
        <p:nvSpPr>
          <p:cNvPr id="1041" name="Rectangle 17"/>
          <p:cNvSpPr>
            <a:spLocks noGrp="1" noChangeArrowheads="1"/>
          </p:cNvSpPr>
          <p:nvPr>
            <p:ph type="body" idx="1"/>
          </p:nvPr>
        </p:nvSpPr>
        <p:spPr bwMode="auto">
          <a:xfrm>
            <a:off x="457200" y="2590800"/>
            <a:ext cx="8229600" cy="3459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pic>
        <p:nvPicPr>
          <p:cNvPr id="9" name="Picture 8" descr="flnro_pp_banner_962x167_sunrise.jpg"/>
          <p:cNvPicPr>
            <a:picLocks noChangeAspect="1"/>
          </p:cNvPicPr>
          <p:nvPr userDrawn="1"/>
        </p:nvPicPr>
        <p:blipFill>
          <a:blip r:embed="rId15" cstate="print"/>
          <a:stretch>
            <a:fillRect/>
          </a:stretch>
        </p:blipFill>
        <p:spPr>
          <a:xfrm>
            <a:off x="0" y="0"/>
            <a:ext cx="9144000" cy="158736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rgbClr val="003062"/>
          </a:solidFill>
          <a:latin typeface="+mn-lt"/>
          <a:ea typeface="+mn-ea"/>
          <a:cs typeface="+mn-cs"/>
        </a:defRPr>
      </a:lvl1pPr>
      <a:lvl2pPr marL="742950" indent="-285750" algn="l" rtl="0" eaLnBrk="1" fontAlgn="base" hangingPunct="1">
        <a:spcBef>
          <a:spcPct val="20000"/>
        </a:spcBef>
        <a:spcAft>
          <a:spcPct val="0"/>
        </a:spcAft>
        <a:buChar char="–"/>
        <a:defRPr sz="2200">
          <a:solidFill>
            <a:srgbClr val="003062"/>
          </a:solidFill>
          <a:latin typeface="+mn-lt"/>
          <a:cs typeface="+mn-cs"/>
        </a:defRPr>
      </a:lvl2pPr>
      <a:lvl3pPr marL="1143000" indent="-228600" algn="l" rtl="0" eaLnBrk="1" fontAlgn="base" hangingPunct="1">
        <a:spcBef>
          <a:spcPct val="20000"/>
        </a:spcBef>
        <a:spcAft>
          <a:spcPct val="0"/>
        </a:spcAft>
        <a:buChar char="•"/>
        <a:defRPr sz="2200">
          <a:solidFill>
            <a:srgbClr val="003062"/>
          </a:solidFill>
          <a:latin typeface="+mn-lt"/>
          <a:cs typeface="+mn-cs"/>
        </a:defRPr>
      </a:lvl3pPr>
      <a:lvl4pPr marL="1600200" indent="-228600" algn="l" rtl="0" eaLnBrk="1" fontAlgn="base" hangingPunct="1">
        <a:spcBef>
          <a:spcPct val="20000"/>
        </a:spcBef>
        <a:spcAft>
          <a:spcPct val="0"/>
        </a:spcAft>
        <a:buChar char="–"/>
        <a:defRPr sz="2000">
          <a:solidFill>
            <a:srgbClr val="003062"/>
          </a:solidFill>
          <a:latin typeface="+mn-lt"/>
          <a:cs typeface="+mn-cs"/>
        </a:defRPr>
      </a:lvl4pPr>
      <a:lvl5pPr marL="2057400" indent="-228600" algn="l" rtl="0" eaLnBrk="1" fontAlgn="base" hangingPunct="1">
        <a:spcBef>
          <a:spcPct val="20000"/>
        </a:spcBef>
        <a:spcAft>
          <a:spcPct val="0"/>
        </a:spcAft>
        <a:buChar char="»"/>
        <a:defRPr sz="2000">
          <a:solidFill>
            <a:srgbClr val="003062"/>
          </a:solidFill>
          <a:latin typeface="+mn-lt"/>
          <a:cs typeface="+mn-cs"/>
        </a:defRPr>
      </a:lvl5pPr>
      <a:lvl6pPr marL="2514600" indent="-228600" algn="l" rtl="0" eaLnBrk="1" fontAlgn="base" hangingPunct="1">
        <a:spcBef>
          <a:spcPct val="20000"/>
        </a:spcBef>
        <a:spcAft>
          <a:spcPct val="0"/>
        </a:spcAft>
        <a:buChar char="»"/>
        <a:defRPr sz="2000">
          <a:solidFill>
            <a:srgbClr val="003062"/>
          </a:solidFill>
          <a:latin typeface="+mn-lt"/>
          <a:cs typeface="+mn-cs"/>
        </a:defRPr>
      </a:lvl6pPr>
      <a:lvl7pPr marL="2971800" indent="-228600" algn="l" rtl="0" eaLnBrk="1" fontAlgn="base" hangingPunct="1">
        <a:spcBef>
          <a:spcPct val="20000"/>
        </a:spcBef>
        <a:spcAft>
          <a:spcPct val="0"/>
        </a:spcAft>
        <a:buChar char="»"/>
        <a:defRPr sz="2000">
          <a:solidFill>
            <a:srgbClr val="003062"/>
          </a:solidFill>
          <a:latin typeface="+mn-lt"/>
          <a:cs typeface="+mn-cs"/>
        </a:defRPr>
      </a:lvl7pPr>
      <a:lvl8pPr marL="3429000" indent="-228600" algn="l" rtl="0" eaLnBrk="1" fontAlgn="base" hangingPunct="1">
        <a:spcBef>
          <a:spcPct val="20000"/>
        </a:spcBef>
        <a:spcAft>
          <a:spcPct val="0"/>
        </a:spcAft>
        <a:buChar char="»"/>
        <a:defRPr sz="2000">
          <a:solidFill>
            <a:srgbClr val="003062"/>
          </a:solidFill>
          <a:latin typeface="+mn-lt"/>
          <a:cs typeface="+mn-cs"/>
        </a:defRPr>
      </a:lvl8pPr>
      <a:lvl9pPr marL="3886200" indent="-228600" algn="l" rtl="0" eaLnBrk="1" fontAlgn="base" hangingPunct="1">
        <a:spcBef>
          <a:spcPct val="20000"/>
        </a:spcBef>
        <a:spcAft>
          <a:spcPct val="0"/>
        </a:spcAft>
        <a:buChar char="»"/>
        <a:defRPr sz="2000">
          <a:solidFill>
            <a:srgbClr val="00306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55BB49-15D0-4E87-A83B-F5117B35CF11}" type="slidenum">
              <a:rPr lang="en-CA" smtClean="0"/>
              <a:pPr/>
              <a:t>‹#›</a:t>
            </a:fld>
            <a:endParaRPr lang="en-CA" dirty="0"/>
          </a:p>
        </p:txBody>
      </p:sp>
      <p:pic>
        <p:nvPicPr>
          <p:cNvPr id="7" name="Picture 6" descr="flnro_pp_banner_962x167_sunrise.jpg"/>
          <p:cNvPicPr>
            <a:picLocks noChangeAspect="1"/>
          </p:cNvPicPr>
          <p:nvPr userDrawn="1"/>
        </p:nvPicPr>
        <p:blipFill>
          <a:blip r:embed="rId13" cstate="print"/>
          <a:stretch>
            <a:fillRect/>
          </a:stretch>
        </p:blipFill>
        <p:spPr>
          <a:xfrm>
            <a:off x="0" y="0"/>
            <a:ext cx="9144000" cy="1587368"/>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68960"/>
            <a:ext cx="7772400" cy="1080120"/>
          </a:xfrm>
        </p:spPr>
        <p:txBody>
          <a:bodyPr>
            <a:normAutofit fontScale="90000"/>
          </a:bodyPr>
          <a:lstStyle/>
          <a:p>
            <a:r>
              <a:rPr lang="en-CA" sz="4000" b="1" dirty="0" smtClean="0"/>
              <a:t>FFT Tracking, Planning and Delivery of Mountain Caribou Mitigation openings</a:t>
            </a:r>
            <a:br>
              <a:rPr lang="en-CA" sz="4000" b="1" dirty="0" smtClean="0"/>
            </a:br>
            <a:endParaRPr lang="en-CA" sz="4000" dirty="0"/>
          </a:p>
        </p:txBody>
      </p:sp>
      <p:sp>
        <p:nvSpPr>
          <p:cNvPr id="3" name="Subtitle 2"/>
          <p:cNvSpPr>
            <a:spLocks noGrp="1"/>
          </p:cNvSpPr>
          <p:nvPr>
            <p:ph type="subTitle" idx="1"/>
          </p:nvPr>
        </p:nvSpPr>
        <p:spPr>
          <a:xfrm>
            <a:off x="1371600" y="5013176"/>
            <a:ext cx="6400800" cy="625624"/>
          </a:xfrm>
        </p:spPr>
        <p:txBody>
          <a:bodyPr/>
          <a:lstStyle/>
          <a:p>
            <a:pPr algn="r"/>
            <a:r>
              <a:rPr lang="en-CA" sz="1400" dirty="0" smtClean="0"/>
              <a:t>Provincial FFT Meeting  September 18/19, 2013</a:t>
            </a:r>
          </a:p>
          <a:p>
            <a:pPr algn="r"/>
            <a:r>
              <a:rPr lang="en-CA" sz="1400" smtClean="0"/>
              <a:t>Matt LeRoy</a:t>
            </a:r>
            <a:r>
              <a:rPr lang="en-CA" sz="1400" dirty="0" smtClean="0"/>
              <a:t>, Monty Locke, Dave Cornwell</a:t>
            </a:r>
          </a:p>
          <a:p>
            <a:pPr algn="r"/>
            <a:endParaRPr lang="en-CA"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556792"/>
            <a:ext cx="8229600" cy="1143000"/>
          </a:xfrm>
        </p:spPr>
        <p:txBody>
          <a:bodyPr/>
          <a:lstStyle/>
          <a:p>
            <a:pPr algn="l"/>
            <a:r>
              <a:rPr lang="en-CA" sz="3600" dirty="0" smtClean="0"/>
              <a:t>Tracking of Mitigation Openings</a:t>
            </a:r>
            <a:endParaRPr lang="en-CA" sz="3600" dirty="0"/>
          </a:p>
        </p:txBody>
      </p:sp>
      <p:sp>
        <p:nvSpPr>
          <p:cNvPr id="3" name="Content Placeholder 2"/>
          <p:cNvSpPr>
            <a:spLocks noGrp="1"/>
          </p:cNvSpPr>
          <p:nvPr>
            <p:ph idx="1"/>
          </p:nvPr>
        </p:nvSpPr>
        <p:spPr>
          <a:xfrm>
            <a:off x="457200" y="1412776"/>
            <a:ext cx="8229600" cy="4713387"/>
          </a:xfrm>
        </p:spPr>
        <p:txBody>
          <a:bodyPr>
            <a:normAutofit fontScale="77500" lnSpcReduction="20000"/>
          </a:bodyPr>
          <a:lstStyle/>
          <a:p>
            <a:pPr lvl="1">
              <a:buNone/>
            </a:pPr>
            <a:endParaRPr lang="en-CA" dirty="0" smtClean="0"/>
          </a:p>
          <a:p>
            <a:pPr lvl="1"/>
            <a:endParaRPr lang="en-CA" dirty="0"/>
          </a:p>
          <a:p>
            <a:pPr lvl="1"/>
            <a:endParaRPr lang="en-CA" dirty="0" smtClean="0"/>
          </a:p>
          <a:p>
            <a:pPr lvl="1"/>
            <a:r>
              <a:rPr lang="en-CA" dirty="0" smtClean="0"/>
              <a:t>If not in RESULTS  it is not being tracked (instructions on RESULTS sent to licensees and district staff)</a:t>
            </a:r>
          </a:p>
          <a:p>
            <a:pPr lvl="1"/>
            <a:r>
              <a:rPr lang="en-CA" dirty="0" smtClean="0"/>
              <a:t>Need opening comment field filled out “Caribou GAR 2012 FPPR S 91 exemption” </a:t>
            </a:r>
            <a:r>
              <a:rPr lang="en-CA" b="1" dirty="0" smtClean="0"/>
              <a:t>and only </a:t>
            </a:r>
            <a:r>
              <a:rPr lang="en-CA" dirty="0" smtClean="0"/>
              <a:t>if in Deputy’s letters</a:t>
            </a:r>
          </a:p>
          <a:p>
            <a:pPr lvl="1"/>
            <a:r>
              <a:rPr lang="en-CA" dirty="0" smtClean="0"/>
              <a:t>Input actual planned costs, not necessarily the appraisal costs contained in the mitigation calculations</a:t>
            </a:r>
          </a:p>
          <a:p>
            <a:pPr lvl="1"/>
            <a:r>
              <a:rPr lang="en-CA" dirty="0" smtClean="0"/>
              <a:t>There are both openings within GAR areas and external to GAR areas contained in the Deputy’s letters</a:t>
            </a:r>
          </a:p>
          <a:p>
            <a:pPr lvl="1"/>
            <a:r>
              <a:rPr lang="en-CA" dirty="0" err="1" smtClean="0"/>
              <a:t>ARCgis</a:t>
            </a:r>
            <a:r>
              <a:rPr lang="en-CA" dirty="0" smtClean="0"/>
              <a:t> online </a:t>
            </a:r>
            <a:r>
              <a:rPr lang="en-CA" dirty="0" smtClean="0"/>
              <a:t>displaying openings from the RESULTS certify query</a:t>
            </a:r>
          </a:p>
          <a:p>
            <a:pPr lvl="1"/>
            <a:r>
              <a:rPr lang="en-CA" dirty="0" smtClean="0"/>
              <a:t>Formed FFT Mountain Caribou Mitigation working group </a:t>
            </a:r>
          </a:p>
          <a:p>
            <a:pPr lvl="1"/>
            <a:endParaRPr lang="en-CA" dirty="0" smtClean="0"/>
          </a:p>
          <a:p>
            <a:pPr lvl="1"/>
            <a:endParaRPr lang="en-CA" dirty="0" smtClean="0"/>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2</a:t>
            </a:fld>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00808"/>
            <a:ext cx="8229600" cy="864096"/>
          </a:xfrm>
        </p:spPr>
        <p:txBody>
          <a:bodyPr/>
          <a:lstStyle/>
          <a:p>
            <a:pPr algn="l"/>
            <a:r>
              <a:rPr lang="en-CA" sz="3600" dirty="0" smtClean="0"/>
              <a:t>Planning of Mitigation Openings</a:t>
            </a:r>
            <a:endParaRPr lang="en-CA" sz="3600" dirty="0"/>
          </a:p>
        </p:txBody>
      </p:sp>
      <p:sp>
        <p:nvSpPr>
          <p:cNvPr id="3" name="Content Placeholder 2"/>
          <p:cNvSpPr>
            <a:spLocks noGrp="1"/>
          </p:cNvSpPr>
          <p:nvPr>
            <p:ph idx="1"/>
          </p:nvPr>
        </p:nvSpPr>
        <p:spPr>
          <a:xfrm>
            <a:off x="457200" y="2852936"/>
            <a:ext cx="8229600" cy="3197027"/>
          </a:xfrm>
        </p:spPr>
        <p:txBody>
          <a:bodyPr>
            <a:normAutofit/>
          </a:bodyPr>
          <a:lstStyle/>
          <a:p>
            <a:pPr lvl="1"/>
            <a:r>
              <a:rPr lang="en-CA" dirty="0" smtClean="0"/>
              <a:t>2013/14 – brushing and sowing costs </a:t>
            </a:r>
          </a:p>
          <a:p>
            <a:pPr lvl="1"/>
            <a:r>
              <a:rPr lang="en-CA" dirty="0" smtClean="0"/>
              <a:t>2014/15 Mountain Caribou Mitigation openings included in AOP and five year planned activities similar to any other FFT activities </a:t>
            </a:r>
          </a:p>
          <a:p>
            <a:pPr lvl="1"/>
            <a:r>
              <a:rPr lang="en-CA" dirty="0" smtClean="0"/>
              <a:t>FFT Focus is on openings outside of no harvest zones which are listed in Deputy’s letters </a:t>
            </a:r>
          </a:p>
          <a:p>
            <a:pPr lvl="1"/>
            <a:endParaRPr lang="en-CA" dirty="0" smtClean="0"/>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3</a:t>
            </a:fld>
            <a:endParaRPr lang="en-C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043608" y="1844824"/>
          <a:ext cx="7053791" cy="452469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00808"/>
            <a:ext cx="8229600" cy="1080120"/>
          </a:xfrm>
        </p:spPr>
        <p:txBody>
          <a:bodyPr>
            <a:normAutofit fontScale="90000"/>
          </a:bodyPr>
          <a:lstStyle/>
          <a:p>
            <a:r>
              <a:rPr lang="en-CA" sz="3600" dirty="0" smtClean="0"/>
              <a:t>Delivery of Activities on Mitigation Openings</a:t>
            </a:r>
            <a:endParaRPr lang="en-CA" sz="3600" dirty="0"/>
          </a:p>
        </p:txBody>
      </p:sp>
      <p:sp>
        <p:nvSpPr>
          <p:cNvPr id="3" name="Content Placeholder 2"/>
          <p:cNvSpPr>
            <a:spLocks noGrp="1"/>
          </p:cNvSpPr>
          <p:nvPr>
            <p:ph idx="1"/>
          </p:nvPr>
        </p:nvSpPr>
        <p:spPr>
          <a:xfrm>
            <a:off x="457200" y="2852936"/>
            <a:ext cx="8229600" cy="3197027"/>
          </a:xfrm>
        </p:spPr>
        <p:txBody>
          <a:bodyPr/>
          <a:lstStyle/>
          <a:p>
            <a:pPr>
              <a:buNone/>
            </a:pPr>
            <a:r>
              <a:rPr lang="en-CA" dirty="0" smtClean="0"/>
              <a:t>Three choices:</a:t>
            </a:r>
          </a:p>
          <a:p>
            <a:pPr marL="1371600" lvl="2" indent="-457200">
              <a:buFont typeface="+mj-lt"/>
              <a:buAutoNum type="arabicPeriod"/>
            </a:pPr>
            <a:r>
              <a:rPr lang="en-CA" dirty="0" smtClean="0"/>
              <a:t>Third party delivery (licensees, societies, contractors)</a:t>
            </a:r>
          </a:p>
          <a:p>
            <a:pPr marL="1371600" lvl="2" indent="-457200">
              <a:buFont typeface="+mj-lt"/>
              <a:buAutoNum type="arabicPeriod"/>
            </a:pPr>
            <a:r>
              <a:rPr lang="en-CA" dirty="0" smtClean="0"/>
              <a:t>BCTS</a:t>
            </a:r>
          </a:p>
          <a:p>
            <a:pPr marL="1371600" lvl="2" indent="-457200">
              <a:buFont typeface="+mj-lt"/>
              <a:buAutoNum type="arabicPeriod"/>
            </a:pPr>
            <a:r>
              <a:rPr lang="en-CA" dirty="0" smtClean="0"/>
              <a:t>District/Region</a:t>
            </a:r>
          </a:p>
          <a:p>
            <a:pPr>
              <a:buNone/>
            </a:pPr>
            <a:endParaRPr lang="en-CA" dirty="0" smtClean="0"/>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5</a:t>
            </a:fld>
            <a:endParaRPr lang="en-C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00808"/>
            <a:ext cx="8229600" cy="1080120"/>
          </a:xfrm>
        </p:spPr>
        <p:txBody>
          <a:bodyPr>
            <a:normAutofit fontScale="90000"/>
          </a:bodyPr>
          <a:lstStyle/>
          <a:p>
            <a:r>
              <a:rPr lang="en-CA" sz="3600" dirty="0" smtClean="0"/>
              <a:t>Delivery of Activities on Mitigation Openings</a:t>
            </a:r>
            <a:endParaRPr lang="en-CA" sz="3600" dirty="0"/>
          </a:p>
        </p:txBody>
      </p:sp>
      <p:sp>
        <p:nvSpPr>
          <p:cNvPr id="3" name="Content Placeholder 2"/>
          <p:cNvSpPr>
            <a:spLocks noGrp="1"/>
          </p:cNvSpPr>
          <p:nvPr>
            <p:ph idx="1"/>
          </p:nvPr>
        </p:nvSpPr>
        <p:spPr>
          <a:xfrm>
            <a:off x="457200" y="2852936"/>
            <a:ext cx="8229600" cy="3197027"/>
          </a:xfrm>
        </p:spPr>
        <p:txBody>
          <a:bodyPr>
            <a:normAutofit fontScale="92500"/>
          </a:bodyPr>
          <a:lstStyle/>
          <a:p>
            <a:pPr lvl="1">
              <a:buNone/>
            </a:pPr>
            <a:r>
              <a:rPr lang="en-CA" b="1" dirty="0" smtClean="0"/>
              <a:t>Cost of delivery is a consideration but so is efficiency. </a:t>
            </a:r>
          </a:p>
          <a:p>
            <a:pPr lvl="1">
              <a:buNone/>
            </a:pPr>
            <a:r>
              <a:rPr lang="en-CA" dirty="0" smtClean="0"/>
              <a:t>For example:</a:t>
            </a:r>
          </a:p>
          <a:p>
            <a:pPr lvl="1">
              <a:buNone/>
            </a:pPr>
            <a:r>
              <a:rPr lang="en-CA" dirty="0" smtClean="0"/>
              <a:t>If a licensee is positioned to roll this into their existing program and time is of the essence – use option 1</a:t>
            </a:r>
          </a:p>
          <a:p>
            <a:pPr marL="1371600" lvl="2" indent="-457200">
              <a:buFont typeface="+mj-lt"/>
              <a:buAutoNum type="arabicPeriod"/>
            </a:pPr>
            <a:r>
              <a:rPr lang="en-CA" b="1" dirty="0" smtClean="0"/>
              <a:t>Third Party - Licensee</a:t>
            </a:r>
          </a:p>
          <a:p>
            <a:pPr marL="1371600" lvl="2" indent="-457200">
              <a:buFont typeface="+mj-lt"/>
              <a:buAutoNum type="arabicPeriod"/>
            </a:pPr>
            <a:r>
              <a:rPr lang="en-CA" dirty="0" smtClean="0"/>
              <a:t>BCTS</a:t>
            </a:r>
          </a:p>
          <a:p>
            <a:pPr marL="1371600" lvl="2" indent="-457200">
              <a:buFont typeface="+mj-lt"/>
              <a:buAutoNum type="arabicPeriod"/>
            </a:pPr>
            <a:r>
              <a:rPr lang="en-CA" dirty="0" smtClean="0"/>
              <a:t>District/Region</a:t>
            </a:r>
          </a:p>
          <a:p>
            <a:pPr lvl="1"/>
            <a:endParaRPr lang="en-CA" dirty="0" smtClean="0"/>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6</a:t>
            </a:fld>
            <a:endParaRPr lang="en-CA"/>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00808"/>
            <a:ext cx="8229600" cy="1080120"/>
          </a:xfrm>
        </p:spPr>
        <p:txBody>
          <a:bodyPr>
            <a:normAutofit fontScale="90000"/>
          </a:bodyPr>
          <a:lstStyle/>
          <a:p>
            <a:r>
              <a:rPr lang="en-CA" sz="3600" dirty="0" smtClean="0"/>
              <a:t>Delivery of Activities on Mitigation Openings</a:t>
            </a:r>
            <a:endParaRPr lang="en-CA" sz="3600" dirty="0"/>
          </a:p>
        </p:txBody>
      </p:sp>
      <p:sp>
        <p:nvSpPr>
          <p:cNvPr id="3" name="Content Placeholder 2"/>
          <p:cNvSpPr>
            <a:spLocks noGrp="1"/>
          </p:cNvSpPr>
          <p:nvPr>
            <p:ph idx="1"/>
          </p:nvPr>
        </p:nvSpPr>
        <p:spPr>
          <a:xfrm>
            <a:off x="457200" y="2852936"/>
            <a:ext cx="8229600" cy="3197027"/>
          </a:xfrm>
        </p:spPr>
        <p:txBody>
          <a:bodyPr>
            <a:normAutofit fontScale="92500"/>
          </a:bodyPr>
          <a:lstStyle/>
          <a:p>
            <a:pPr lvl="1">
              <a:buNone/>
            </a:pPr>
            <a:r>
              <a:rPr lang="en-CA" b="1" dirty="0" smtClean="0"/>
              <a:t>What is the most cost effective delivery method?</a:t>
            </a:r>
          </a:p>
          <a:p>
            <a:pPr lvl="1">
              <a:buNone/>
            </a:pPr>
            <a:endParaRPr lang="en-CA" b="1" dirty="0" smtClean="0"/>
          </a:p>
          <a:p>
            <a:pPr lvl="1">
              <a:buNone/>
            </a:pPr>
            <a:r>
              <a:rPr lang="en-CA" b="1" dirty="0" smtClean="0"/>
              <a:t>If staff are available (operations or BCTS) costs are contracted value plus overhead required to deliver</a:t>
            </a:r>
          </a:p>
          <a:p>
            <a:pPr lvl="1">
              <a:buNone/>
            </a:pPr>
            <a:endParaRPr lang="en-CA" b="1" dirty="0" smtClean="0"/>
          </a:p>
          <a:p>
            <a:pPr lvl="1">
              <a:buNone/>
            </a:pPr>
            <a:r>
              <a:rPr lang="en-CA" b="1" dirty="0" smtClean="0"/>
              <a:t>The BCTS service agreement overhead is 10% with the expectation that overhead will cover cost recovery</a:t>
            </a:r>
            <a:endParaRPr lang="en-CA" dirty="0" smtClean="0"/>
          </a:p>
          <a:p>
            <a:pPr lvl="1"/>
            <a:endParaRPr lang="en-CA" dirty="0" smtClean="0"/>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7</a:t>
            </a:fld>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700808"/>
            <a:ext cx="8229600" cy="1080120"/>
          </a:xfrm>
        </p:spPr>
        <p:txBody>
          <a:bodyPr>
            <a:normAutofit fontScale="90000"/>
          </a:bodyPr>
          <a:lstStyle/>
          <a:p>
            <a:r>
              <a:rPr lang="en-CA" sz="3600" dirty="0" smtClean="0"/>
              <a:t>Delivery of Activities on Mitigation Openings</a:t>
            </a:r>
            <a:endParaRPr lang="en-CA" sz="3600" dirty="0"/>
          </a:p>
        </p:txBody>
      </p:sp>
      <p:sp>
        <p:nvSpPr>
          <p:cNvPr id="3" name="Content Placeholder 2"/>
          <p:cNvSpPr>
            <a:spLocks noGrp="1"/>
          </p:cNvSpPr>
          <p:nvPr>
            <p:ph idx="1"/>
          </p:nvPr>
        </p:nvSpPr>
        <p:spPr>
          <a:xfrm>
            <a:off x="457200" y="2852936"/>
            <a:ext cx="8229600" cy="3197027"/>
          </a:xfrm>
        </p:spPr>
        <p:txBody>
          <a:bodyPr>
            <a:normAutofit fontScale="92500" lnSpcReduction="20000"/>
          </a:bodyPr>
          <a:lstStyle/>
          <a:p>
            <a:pPr lvl="1">
              <a:buNone/>
            </a:pPr>
            <a:r>
              <a:rPr lang="en-CA" b="1" dirty="0" smtClean="0"/>
              <a:t>What is the most cost effective delivery method?</a:t>
            </a:r>
          </a:p>
          <a:p>
            <a:pPr lvl="1">
              <a:buNone/>
            </a:pPr>
            <a:endParaRPr lang="en-CA" b="1" dirty="0" smtClean="0"/>
          </a:p>
          <a:p>
            <a:pPr lvl="1">
              <a:buNone/>
            </a:pPr>
            <a:r>
              <a:rPr lang="en-CA" dirty="0" smtClean="0"/>
              <a:t>If you do not have staff available to do the work third party delivery though a licensee, society or, contractor is the way to go.</a:t>
            </a:r>
          </a:p>
          <a:p>
            <a:pPr lvl="1">
              <a:buNone/>
            </a:pPr>
            <a:endParaRPr lang="en-CA" dirty="0" smtClean="0"/>
          </a:p>
          <a:p>
            <a:pPr lvl="1">
              <a:buNone/>
            </a:pPr>
            <a:r>
              <a:rPr lang="en-CA" dirty="0" smtClean="0"/>
              <a:t>If you compare apples to apples (costs of staff, equipment and overhead) costs are similar</a:t>
            </a:r>
          </a:p>
          <a:p>
            <a:pPr>
              <a:buNone/>
            </a:pPr>
            <a:endParaRPr lang="en-CA" dirty="0" smtClean="0"/>
          </a:p>
          <a:p>
            <a:pPr>
              <a:buNone/>
            </a:pPr>
            <a:endParaRPr lang="en-CA" dirty="0" smtClean="0"/>
          </a:p>
        </p:txBody>
      </p:sp>
      <p:sp>
        <p:nvSpPr>
          <p:cNvPr id="4" name="Slide Number Placeholder 3"/>
          <p:cNvSpPr>
            <a:spLocks noGrp="1"/>
          </p:cNvSpPr>
          <p:nvPr>
            <p:ph type="sldNum" sz="quarter" idx="12"/>
          </p:nvPr>
        </p:nvSpPr>
        <p:spPr/>
        <p:txBody>
          <a:bodyPr/>
          <a:lstStyle/>
          <a:p>
            <a:fld id="{74725BBE-D9DB-4BCC-8B83-89BEDF0D08CB}" type="slidenum">
              <a:rPr lang="en-CA" smtClean="0"/>
              <a:pPr/>
              <a:t>8</a:t>
            </a:fld>
            <a:endParaRPr lang="en-CA"/>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lnro_powerpoint_bpoe">
  <a:themeElements>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ovt PowerPoint Pres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None/>
          <a:tabLst/>
          <a:defRPr kumimoji="0" lang="en-CA" sz="2400" b="1" i="0" u="none" strike="noStrike" cap="none" normalizeH="0" baseline="0" smtClean="0">
            <a:ln>
              <a:noFill/>
            </a:ln>
            <a:solidFill>
              <a:srgbClr val="003062"/>
            </a:solidFill>
            <a:effectLst/>
            <a:latin typeface="Arial" charset="0"/>
            <a:cs typeface="Arial" charset="0"/>
          </a:defRPr>
        </a:defPPr>
      </a:lstStyle>
    </a:lnDef>
  </a:objectDefaults>
  <a:extraClrSchemeLst>
    <a:extraClrScheme>
      <a:clrScheme name="Govt PowerPoint Pr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ovt PowerPoint Pre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ovt PowerPoint Pr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ovt PowerPoint Pre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ovt PowerPoint Pre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ovt PowerPoint Pre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ovt PowerPoint Pre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ovt PowerPoint Pre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ovt PowerPoint Pre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ovt PowerPoint Pre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ovt PowerPoint Pre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ovt PowerPoint Pre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3320</TotalTime>
  <Words>689</Words>
  <Application>Microsoft Office PowerPoint</Application>
  <PresentationFormat>On-screen Show (4:3)</PresentationFormat>
  <Paragraphs>76</Paragraphs>
  <Slides>8</Slides>
  <Notes>7</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flnro_powerpoint_bpoe</vt:lpstr>
      <vt:lpstr>Office Theme</vt:lpstr>
      <vt:lpstr>FFT Tracking, Planning and Delivery of Mountain Caribou Mitigation openings </vt:lpstr>
      <vt:lpstr>Tracking of Mitigation Openings</vt:lpstr>
      <vt:lpstr>Planning of Mitigation Openings</vt:lpstr>
      <vt:lpstr>Slide 4</vt:lpstr>
      <vt:lpstr>Delivery of Activities on Mitigation Openings</vt:lpstr>
      <vt:lpstr>Delivery of Activities on Mitigation Openings</vt:lpstr>
      <vt:lpstr>Delivery of Activities on Mitigation Openings</vt:lpstr>
      <vt:lpstr>Delivery of Activities on Mitigation Openings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 Based Investment Strategy</dc:title>
  <dc:creator>apowelso</dc:creator>
  <cp:lastModifiedBy>Mlocke</cp:lastModifiedBy>
  <cp:revision>196</cp:revision>
  <dcterms:created xsi:type="dcterms:W3CDTF">2012-01-04T20:03:05Z</dcterms:created>
  <dcterms:modified xsi:type="dcterms:W3CDTF">2013-09-17T14:37:47Z</dcterms:modified>
</cp:coreProperties>
</file>